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463" r:id="rId6"/>
    <p:sldId id="2462" r:id="rId7"/>
    <p:sldId id="259" r:id="rId8"/>
    <p:sldId id="2451" r:id="rId9"/>
    <p:sldId id="2472" r:id="rId10"/>
    <p:sldId id="2473" r:id="rId11"/>
    <p:sldId id="2474" r:id="rId12"/>
    <p:sldId id="2433" r:id="rId13"/>
    <p:sldId id="2457" r:id="rId14"/>
    <p:sldId id="2470" r:id="rId15"/>
    <p:sldId id="2471" r:id="rId16"/>
    <p:sldId id="2465" r:id="rId17"/>
    <p:sldId id="2467" r:id="rId18"/>
    <p:sldId id="2468" r:id="rId19"/>
    <p:sldId id="2469" r:id="rId20"/>
    <p:sldId id="2475" r:id="rId21"/>
    <p:sldId id="2466" r:id="rId22"/>
    <p:sldId id="2456" r:id="rId23"/>
    <p:sldId id="2464" r:id="rId24"/>
    <p:sldId id="243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033" autoAdjust="0"/>
  </p:normalViewPr>
  <p:slideViewPr>
    <p:cSldViewPr snapToGrid="0">
      <p:cViewPr varScale="1">
        <p:scale>
          <a:sx n="111" d="100"/>
          <a:sy n="111" d="100"/>
        </p:scale>
        <p:origin x="420" y="10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3/10/2025</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566A2-00B1-1A05-A2B5-95F7074AE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CD414-E407-CCDC-EF39-21B571FCF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BF391-1C49-7287-EC15-56F06F2989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4A46C-480C-27F6-A4EF-FFFB63E4E964}"/>
              </a:ext>
            </a:extLst>
          </p:cNvPr>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208269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E7442-4D44-5A5F-1E82-049000845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63791-61A5-71A5-B72F-EB2FCCF16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DC6AC-F447-8326-7F98-51FAD9058B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7D9E01-A00D-11CC-1DA9-6C562CFC6148}"/>
              </a:ext>
            </a:extLst>
          </p:cNvPr>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75555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D4FC-6718-EE9E-F676-E77DDE538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305D9-4578-FB07-4373-E7340E94B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5651B-79A5-57FC-674D-B10980017A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9F877-136A-87E9-CEAC-7A23877939DD}"/>
              </a:ext>
            </a:extLst>
          </p:cNvPr>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2463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81BA-7004-118B-8919-51E2B2103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6734B-0025-F220-B86D-3ABCB4191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268EF-7027-F980-ED3F-D0D2FBE1E0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C32866-D0AF-B56A-E104-FCBE4CC81339}"/>
              </a:ext>
            </a:extLst>
          </p:cNvPr>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62755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591618"/>
            <a:ext cx="11490325" cy="823913"/>
          </a:xfrm>
        </p:spPr>
        <p:txBody>
          <a:bodyPr/>
          <a:lstStyle/>
          <a:p>
            <a:r>
              <a:rPr lang="en-US" sz="5400" dirty="0"/>
              <a:t>CYBER edge</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2567054" y="5731603"/>
            <a:ext cx="7057888" cy="518795"/>
          </a:xfrm>
        </p:spPr>
        <p:txBody>
          <a:bodyPr/>
          <a:lstStyle/>
          <a:p>
            <a:r>
              <a:rPr lang="en-US" dirty="0"/>
              <a:t>Group 4</a:t>
            </a:r>
          </a:p>
          <a:p>
            <a:r>
              <a:rPr lang="en-US" dirty="0"/>
              <a:t>Code - https://github.com/ParadoxPD/cyber-edge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sz="1800" dirty="0"/>
              <a:t>CYBER edge</a:t>
            </a: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Technical details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27462-3BEF-E7AF-9392-B298288C8153}"/>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B457312D-8891-F046-07E2-B1ADE6E7FB47}"/>
              </a:ext>
            </a:extLst>
          </p:cNvPr>
          <p:cNvSpPr>
            <a:spLocks noGrp="1"/>
          </p:cNvSpPr>
          <p:nvPr>
            <p:ph type="title"/>
          </p:nvPr>
        </p:nvSpPr>
        <p:spPr>
          <a:xfrm>
            <a:off x="594519" y="414109"/>
            <a:ext cx="11002962" cy="823913"/>
          </a:xfrm>
        </p:spPr>
        <p:txBody>
          <a:bodyPr>
            <a:noAutofit/>
          </a:bodyPr>
          <a:lstStyle/>
          <a:p>
            <a:r>
              <a:rPr lang="en-US" sz="3600" dirty="0"/>
              <a:t>System design</a:t>
            </a:r>
          </a:p>
        </p:txBody>
      </p:sp>
      <p:sp>
        <p:nvSpPr>
          <p:cNvPr id="2" name="Slide Number Placeholder 1">
            <a:extLst>
              <a:ext uri="{FF2B5EF4-FFF2-40B4-BE49-F238E27FC236}">
                <a16:creationId xmlns:a16="http://schemas.microsoft.com/office/drawing/2014/main" id="{26672471-CA1E-3006-DA7B-DA436A59EEAF}"/>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4" name="Picture 3">
            <a:extLst>
              <a:ext uri="{FF2B5EF4-FFF2-40B4-BE49-F238E27FC236}">
                <a16:creationId xmlns:a16="http://schemas.microsoft.com/office/drawing/2014/main" id="{A85336B5-A979-0510-99A0-4FEDEF349306}"/>
              </a:ext>
            </a:extLst>
          </p:cNvPr>
          <p:cNvPicPr>
            <a:picLocks noChangeAspect="1"/>
          </p:cNvPicPr>
          <p:nvPr/>
        </p:nvPicPr>
        <p:blipFill>
          <a:blip r:embed="rId2"/>
          <a:stretch>
            <a:fillRect/>
          </a:stretch>
        </p:blipFill>
        <p:spPr>
          <a:xfrm>
            <a:off x="481373" y="2022894"/>
            <a:ext cx="5376582" cy="2812211"/>
          </a:xfrm>
          <a:prstGeom prst="rect">
            <a:avLst/>
          </a:prstGeom>
        </p:spPr>
      </p:pic>
      <p:pic>
        <p:nvPicPr>
          <p:cNvPr id="7" name="Picture 6">
            <a:extLst>
              <a:ext uri="{FF2B5EF4-FFF2-40B4-BE49-F238E27FC236}">
                <a16:creationId xmlns:a16="http://schemas.microsoft.com/office/drawing/2014/main" id="{4D0A82C7-4F2A-8ED8-2126-B4BA1AF96BDF}"/>
              </a:ext>
            </a:extLst>
          </p:cNvPr>
          <p:cNvPicPr>
            <a:picLocks noChangeAspect="1"/>
          </p:cNvPicPr>
          <p:nvPr/>
        </p:nvPicPr>
        <p:blipFill>
          <a:blip r:embed="rId3"/>
          <a:stretch>
            <a:fillRect/>
          </a:stretch>
        </p:blipFill>
        <p:spPr>
          <a:xfrm>
            <a:off x="6096000" y="1984074"/>
            <a:ext cx="5242974" cy="2674043"/>
          </a:xfrm>
          <a:prstGeom prst="rect">
            <a:avLst/>
          </a:prstGeom>
        </p:spPr>
      </p:pic>
    </p:spTree>
    <p:extLst>
      <p:ext uri="{BB962C8B-B14F-4D97-AF65-F5344CB8AC3E}">
        <p14:creationId xmlns:p14="http://schemas.microsoft.com/office/powerpoint/2010/main" val="186371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DBCC-4A3F-B4E1-C349-27AC422B724F}"/>
            </a:ext>
          </a:extLst>
        </p:cNvPr>
        <p:cNvGrpSpPr/>
        <p:nvPr/>
      </p:nvGrpSpPr>
      <p:grpSpPr>
        <a:xfrm>
          <a:off x="0" y="0"/>
          <a:ext cx="0" cy="0"/>
          <a:chOff x="0" y="0"/>
          <a:chExt cx="0" cy="0"/>
        </a:xfrm>
      </p:grpSpPr>
      <p:sp>
        <p:nvSpPr>
          <p:cNvPr id="12" name="Title 3">
            <a:extLst>
              <a:ext uri="{FF2B5EF4-FFF2-40B4-BE49-F238E27FC236}">
                <a16:creationId xmlns:a16="http://schemas.microsoft.com/office/drawing/2014/main" id="{21371321-AC72-C9E0-20FE-F3D25CB79A06}"/>
              </a:ext>
            </a:extLst>
          </p:cNvPr>
          <p:cNvSpPr>
            <a:spLocks noGrp="1"/>
          </p:cNvSpPr>
          <p:nvPr>
            <p:ph type="title"/>
          </p:nvPr>
        </p:nvSpPr>
        <p:spPr>
          <a:xfrm>
            <a:off x="594519" y="461664"/>
            <a:ext cx="11002962" cy="823913"/>
          </a:xfrm>
        </p:spPr>
        <p:txBody>
          <a:bodyPr>
            <a:normAutofit/>
          </a:bodyPr>
          <a:lstStyle/>
          <a:p>
            <a:r>
              <a:rPr lang="en-US" dirty="0"/>
              <a:t>Tech stack</a:t>
            </a:r>
            <a:endParaRPr lang="en-US" sz="4800" dirty="0"/>
          </a:p>
        </p:txBody>
      </p:sp>
      <p:sp>
        <p:nvSpPr>
          <p:cNvPr id="2" name="Slide Number Placeholder 1">
            <a:extLst>
              <a:ext uri="{FF2B5EF4-FFF2-40B4-BE49-F238E27FC236}">
                <a16:creationId xmlns:a16="http://schemas.microsoft.com/office/drawing/2014/main" id="{215F2C01-5900-9867-BEB8-ECDE8107BA71}"/>
              </a:ext>
            </a:extLst>
          </p:cNvPr>
          <p:cNvSpPr>
            <a:spLocks noGrp="1"/>
          </p:cNvSpPr>
          <p:nvPr>
            <p:ph type="sldNum" sz="quarter" idx="11"/>
          </p:nvPr>
        </p:nvSpPr>
        <p:spPr/>
        <p:txBody>
          <a:bodyPr/>
          <a:lstStyle/>
          <a:p>
            <a:fld id="{8C2E478F-E849-4A8C-AF1F-CBCC78A7CBFA}" type="slidenum">
              <a:rPr lang="en-US" smtClean="0"/>
              <a:t>12</a:t>
            </a:fld>
            <a:endParaRPr lang="en-US" dirty="0"/>
          </a:p>
        </p:txBody>
      </p:sp>
      <p:pic>
        <p:nvPicPr>
          <p:cNvPr id="4" name="Picture 3">
            <a:extLst>
              <a:ext uri="{FF2B5EF4-FFF2-40B4-BE49-F238E27FC236}">
                <a16:creationId xmlns:a16="http://schemas.microsoft.com/office/drawing/2014/main" id="{1192F203-44A7-D8F2-DE22-35D24CC9ABC4}"/>
              </a:ext>
            </a:extLst>
          </p:cNvPr>
          <p:cNvPicPr>
            <a:picLocks noChangeAspect="1"/>
          </p:cNvPicPr>
          <p:nvPr/>
        </p:nvPicPr>
        <p:blipFill>
          <a:blip r:embed="rId2"/>
          <a:stretch>
            <a:fillRect/>
          </a:stretch>
        </p:blipFill>
        <p:spPr>
          <a:xfrm>
            <a:off x="1705155" y="1416566"/>
            <a:ext cx="8781690" cy="4979770"/>
          </a:xfrm>
          <a:prstGeom prst="rect">
            <a:avLst/>
          </a:prstGeom>
        </p:spPr>
      </p:pic>
    </p:spTree>
    <p:extLst>
      <p:ext uri="{BB962C8B-B14F-4D97-AF65-F5344CB8AC3E}">
        <p14:creationId xmlns:p14="http://schemas.microsoft.com/office/powerpoint/2010/main" val="376008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4512-1EB0-03DC-373F-B8DCC27B63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EE1EDE-2CA6-EE77-C0B2-5B685607019A}"/>
              </a:ext>
            </a:extLst>
          </p:cNvPr>
          <p:cNvSpPr>
            <a:spLocks noGrp="1"/>
          </p:cNvSpPr>
          <p:nvPr>
            <p:ph type="title"/>
          </p:nvPr>
        </p:nvSpPr>
        <p:spPr>
          <a:xfrm>
            <a:off x="6096000" y="2064463"/>
            <a:ext cx="5251450" cy="1661297"/>
          </a:xfrm>
        </p:spPr>
        <p:txBody>
          <a:bodyPr>
            <a:normAutofit/>
          </a:bodyPr>
          <a:lstStyle/>
          <a:p>
            <a:r>
              <a:rPr lang="en-US" dirty="0"/>
              <a:t>demo</a:t>
            </a:r>
          </a:p>
        </p:txBody>
      </p:sp>
      <p:pic>
        <p:nvPicPr>
          <p:cNvPr id="13" name="Picture Placeholder 12" descr="close up of computer on top of table against a brick wall">
            <a:extLst>
              <a:ext uri="{FF2B5EF4-FFF2-40B4-BE49-F238E27FC236}">
                <a16:creationId xmlns:a16="http://schemas.microsoft.com/office/drawing/2014/main" id="{7BD93110-43DE-8ADA-8EC7-0E85036AE560}"/>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66D3ACF4-15F9-328B-45EF-5A4AAD5B4F00}"/>
              </a:ext>
            </a:extLst>
          </p:cNvPr>
          <p:cNvSpPr>
            <a:spLocks noGrp="1"/>
          </p:cNvSpPr>
          <p:nvPr>
            <p:ph type="sldNum" sz="quarter" idx="12"/>
          </p:nvPr>
        </p:nvSpPr>
        <p:spPr/>
        <p:txBody>
          <a:bodyPr/>
          <a:lstStyle/>
          <a:p>
            <a:fld id="{8C2E478F-E849-4A8C-AF1F-CBCC78A7CBFA}" type="slidenum">
              <a:rPr lang="en-US" smtClean="0"/>
              <a:t>13</a:t>
            </a:fld>
            <a:endParaRPr lang="en-US" dirty="0"/>
          </a:p>
        </p:txBody>
      </p:sp>
    </p:spTree>
    <p:extLst>
      <p:ext uri="{BB962C8B-B14F-4D97-AF65-F5344CB8AC3E}">
        <p14:creationId xmlns:p14="http://schemas.microsoft.com/office/powerpoint/2010/main" val="261460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CAE7-D283-8093-B978-7F22546F821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B2446E2-4222-7889-C136-A2B2014D23ED}"/>
              </a:ext>
              <a:ext uri="{C183D7F6-B498-43B3-948B-1728B52AA6E4}">
                <adec:decorative xmlns:adec="http://schemas.microsoft.com/office/drawing/2017/decorative" val="1"/>
              </a:ext>
            </a:extLst>
          </p:cNvPr>
          <p:cNvSpPr/>
          <p:nvPr/>
        </p:nvSpPr>
        <p:spPr>
          <a:xfrm>
            <a:off x="593726" y="1639019"/>
            <a:ext cx="2710192" cy="4710023"/>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9D679894-FF0F-AA74-811A-C7AE672F7838}"/>
              </a:ext>
            </a:extLst>
          </p:cNvPr>
          <p:cNvSpPr>
            <a:spLocks noGrp="1"/>
          </p:cNvSpPr>
          <p:nvPr>
            <p:ph type="title"/>
          </p:nvPr>
        </p:nvSpPr>
        <p:spPr>
          <a:xfrm>
            <a:off x="594519" y="690153"/>
            <a:ext cx="11002962" cy="823913"/>
          </a:xfrm>
        </p:spPr>
        <p:txBody>
          <a:bodyPr>
            <a:normAutofit/>
          </a:bodyPr>
          <a:lstStyle/>
          <a:p>
            <a:r>
              <a:rPr lang="en-US" sz="4800" spc="300" dirty="0"/>
              <a:t>login page</a:t>
            </a:r>
            <a:endParaRPr lang="en-US" sz="4800" dirty="0"/>
          </a:p>
        </p:txBody>
      </p:sp>
      <p:sp>
        <p:nvSpPr>
          <p:cNvPr id="6" name="Slide Number Placeholder 5">
            <a:extLst>
              <a:ext uri="{FF2B5EF4-FFF2-40B4-BE49-F238E27FC236}">
                <a16:creationId xmlns:a16="http://schemas.microsoft.com/office/drawing/2014/main" id="{BF57DEA8-D9C3-513C-BB1D-07EDA855010D}"/>
              </a:ext>
            </a:extLst>
          </p:cNvPr>
          <p:cNvSpPr>
            <a:spLocks noGrp="1"/>
          </p:cNvSpPr>
          <p:nvPr>
            <p:ph type="sldNum" sz="quarter" idx="11"/>
          </p:nvPr>
        </p:nvSpPr>
        <p:spPr/>
        <p:txBody>
          <a:bodyPr/>
          <a:lstStyle/>
          <a:p>
            <a:fld id="{8C2E478F-E849-4A8C-AF1F-CBCC78A7CBFA}" type="slidenum">
              <a:rPr lang="en-US" smtClean="0"/>
              <a:t>14</a:t>
            </a:fld>
            <a:endParaRPr lang="en-US" dirty="0"/>
          </a:p>
        </p:txBody>
      </p:sp>
      <p:pic>
        <p:nvPicPr>
          <p:cNvPr id="8" name="Picture 7">
            <a:extLst>
              <a:ext uri="{FF2B5EF4-FFF2-40B4-BE49-F238E27FC236}">
                <a16:creationId xmlns:a16="http://schemas.microsoft.com/office/drawing/2014/main" id="{1373148C-7EDC-722B-4339-B38992F18736}"/>
              </a:ext>
            </a:extLst>
          </p:cNvPr>
          <p:cNvPicPr>
            <a:picLocks noChangeAspect="1"/>
          </p:cNvPicPr>
          <p:nvPr/>
        </p:nvPicPr>
        <p:blipFill>
          <a:blip r:embed="rId2"/>
          <a:stretch>
            <a:fillRect/>
          </a:stretch>
        </p:blipFill>
        <p:spPr>
          <a:xfrm>
            <a:off x="2044462" y="1976385"/>
            <a:ext cx="8453886" cy="4094575"/>
          </a:xfrm>
          <a:prstGeom prst="rect">
            <a:avLst/>
          </a:prstGeom>
        </p:spPr>
      </p:pic>
    </p:spTree>
    <p:extLst>
      <p:ext uri="{BB962C8B-B14F-4D97-AF65-F5344CB8AC3E}">
        <p14:creationId xmlns:p14="http://schemas.microsoft.com/office/powerpoint/2010/main" val="395521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E1992-FEEF-166C-E14B-D6BDB265D5E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C034605-7541-8AA4-24B4-769D52D90658}"/>
              </a:ext>
              <a:ext uri="{C183D7F6-B498-43B3-948B-1728B52AA6E4}">
                <adec:decorative xmlns:adec="http://schemas.microsoft.com/office/drawing/2017/decorative" val="1"/>
              </a:ext>
            </a:extLst>
          </p:cNvPr>
          <p:cNvSpPr/>
          <p:nvPr/>
        </p:nvSpPr>
        <p:spPr>
          <a:xfrm>
            <a:off x="593726" y="1639019"/>
            <a:ext cx="2710192" cy="4710023"/>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3D29536-36D2-E9A2-42B8-720809959A0D}"/>
              </a:ext>
            </a:extLst>
          </p:cNvPr>
          <p:cNvSpPr>
            <a:spLocks noGrp="1"/>
          </p:cNvSpPr>
          <p:nvPr>
            <p:ph type="title"/>
          </p:nvPr>
        </p:nvSpPr>
        <p:spPr>
          <a:xfrm>
            <a:off x="594519" y="690153"/>
            <a:ext cx="11002962" cy="823913"/>
          </a:xfrm>
        </p:spPr>
        <p:txBody>
          <a:bodyPr>
            <a:normAutofit/>
          </a:bodyPr>
          <a:lstStyle/>
          <a:p>
            <a:r>
              <a:rPr lang="en-US" sz="4800" spc="300" dirty="0"/>
              <a:t>Dashboard</a:t>
            </a:r>
            <a:endParaRPr lang="en-US" sz="4800" dirty="0"/>
          </a:p>
        </p:txBody>
      </p:sp>
      <p:sp>
        <p:nvSpPr>
          <p:cNvPr id="6" name="Slide Number Placeholder 5">
            <a:extLst>
              <a:ext uri="{FF2B5EF4-FFF2-40B4-BE49-F238E27FC236}">
                <a16:creationId xmlns:a16="http://schemas.microsoft.com/office/drawing/2014/main" id="{367E23DA-55E6-55AF-6758-8356EFEC1268}"/>
              </a:ext>
            </a:extLst>
          </p:cNvPr>
          <p:cNvSpPr>
            <a:spLocks noGrp="1"/>
          </p:cNvSpPr>
          <p:nvPr>
            <p:ph type="sldNum" sz="quarter" idx="11"/>
          </p:nvPr>
        </p:nvSpPr>
        <p:spPr/>
        <p:txBody>
          <a:bodyPr/>
          <a:lstStyle/>
          <a:p>
            <a:fld id="{8C2E478F-E849-4A8C-AF1F-CBCC78A7CBFA}" type="slidenum">
              <a:rPr lang="en-US" smtClean="0"/>
              <a:t>15</a:t>
            </a:fld>
            <a:endParaRPr lang="en-US" dirty="0"/>
          </a:p>
        </p:txBody>
      </p:sp>
      <p:pic>
        <p:nvPicPr>
          <p:cNvPr id="3" name="Picture 2">
            <a:extLst>
              <a:ext uri="{FF2B5EF4-FFF2-40B4-BE49-F238E27FC236}">
                <a16:creationId xmlns:a16="http://schemas.microsoft.com/office/drawing/2014/main" id="{9345941E-1B4D-EF97-591D-D080DDE6CC67}"/>
              </a:ext>
            </a:extLst>
          </p:cNvPr>
          <p:cNvPicPr>
            <a:picLocks noChangeAspect="1"/>
          </p:cNvPicPr>
          <p:nvPr/>
        </p:nvPicPr>
        <p:blipFill>
          <a:blip r:embed="rId2"/>
          <a:stretch>
            <a:fillRect/>
          </a:stretch>
        </p:blipFill>
        <p:spPr>
          <a:xfrm>
            <a:off x="2242868" y="1916726"/>
            <a:ext cx="8255479" cy="4154607"/>
          </a:xfrm>
          <a:prstGeom prst="rect">
            <a:avLst/>
          </a:prstGeom>
        </p:spPr>
      </p:pic>
    </p:spTree>
    <p:extLst>
      <p:ext uri="{BB962C8B-B14F-4D97-AF65-F5344CB8AC3E}">
        <p14:creationId xmlns:p14="http://schemas.microsoft.com/office/powerpoint/2010/main" val="152763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28FDE-6AFF-75BC-32F2-0B8E4A49B08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C4AE158-7A02-CA62-29A4-1AA2074C50CA}"/>
              </a:ext>
              <a:ext uri="{C183D7F6-B498-43B3-948B-1728B52AA6E4}">
                <adec:decorative xmlns:adec="http://schemas.microsoft.com/office/drawing/2017/decorative" val="1"/>
              </a:ext>
            </a:extLst>
          </p:cNvPr>
          <p:cNvSpPr/>
          <p:nvPr/>
        </p:nvSpPr>
        <p:spPr>
          <a:xfrm>
            <a:off x="593726" y="1639019"/>
            <a:ext cx="2710192" cy="4710023"/>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DC260C2-442B-86B8-5185-DFA49954B911}"/>
              </a:ext>
            </a:extLst>
          </p:cNvPr>
          <p:cNvSpPr>
            <a:spLocks noGrp="1"/>
          </p:cNvSpPr>
          <p:nvPr>
            <p:ph type="title"/>
          </p:nvPr>
        </p:nvSpPr>
        <p:spPr>
          <a:xfrm>
            <a:off x="594519" y="690153"/>
            <a:ext cx="11002962" cy="823913"/>
          </a:xfrm>
        </p:spPr>
        <p:txBody>
          <a:bodyPr>
            <a:normAutofit/>
          </a:bodyPr>
          <a:lstStyle/>
          <a:p>
            <a:r>
              <a:rPr lang="en-US" sz="4800" spc="300" dirty="0"/>
              <a:t>reports</a:t>
            </a:r>
            <a:endParaRPr lang="en-US" sz="4800" dirty="0"/>
          </a:p>
        </p:txBody>
      </p:sp>
      <p:sp>
        <p:nvSpPr>
          <p:cNvPr id="6" name="Slide Number Placeholder 5">
            <a:extLst>
              <a:ext uri="{FF2B5EF4-FFF2-40B4-BE49-F238E27FC236}">
                <a16:creationId xmlns:a16="http://schemas.microsoft.com/office/drawing/2014/main" id="{F081A363-4241-FE34-2BCC-6DBD47BB0046}"/>
              </a:ext>
            </a:extLst>
          </p:cNvPr>
          <p:cNvSpPr>
            <a:spLocks noGrp="1"/>
          </p:cNvSpPr>
          <p:nvPr>
            <p:ph type="sldNum" sz="quarter" idx="11"/>
          </p:nvPr>
        </p:nvSpPr>
        <p:spPr/>
        <p:txBody>
          <a:bodyPr/>
          <a:lstStyle/>
          <a:p>
            <a:fld id="{8C2E478F-E849-4A8C-AF1F-CBCC78A7CBFA}" type="slidenum">
              <a:rPr lang="en-US" smtClean="0"/>
              <a:t>16</a:t>
            </a:fld>
            <a:endParaRPr lang="en-US" dirty="0"/>
          </a:p>
        </p:txBody>
      </p:sp>
      <p:pic>
        <p:nvPicPr>
          <p:cNvPr id="5" name="Picture 4">
            <a:extLst>
              <a:ext uri="{FF2B5EF4-FFF2-40B4-BE49-F238E27FC236}">
                <a16:creationId xmlns:a16="http://schemas.microsoft.com/office/drawing/2014/main" id="{0EE7288B-5DEE-B827-EFAD-DAEA498A1E8F}"/>
              </a:ext>
            </a:extLst>
          </p:cNvPr>
          <p:cNvPicPr>
            <a:picLocks noChangeAspect="1"/>
          </p:cNvPicPr>
          <p:nvPr/>
        </p:nvPicPr>
        <p:blipFill>
          <a:blip r:embed="rId2"/>
          <a:stretch>
            <a:fillRect/>
          </a:stretch>
        </p:blipFill>
        <p:spPr>
          <a:xfrm>
            <a:off x="2639683" y="2044459"/>
            <a:ext cx="8350939" cy="3726612"/>
          </a:xfrm>
          <a:prstGeom prst="rect">
            <a:avLst/>
          </a:prstGeom>
        </p:spPr>
      </p:pic>
    </p:spTree>
    <p:extLst>
      <p:ext uri="{BB962C8B-B14F-4D97-AF65-F5344CB8AC3E}">
        <p14:creationId xmlns:p14="http://schemas.microsoft.com/office/powerpoint/2010/main" val="1932848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1B38A-3D04-F073-B986-E63FA1B41F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EBF52C-BACC-731F-9FCF-78B862829FD0}"/>
              </a:ext>
            </a:extLst>
          </p:cNvPr>
          <p:cNvSpPr>
            <a:spLocks noGrp="1"/>
          </p:cNvSpPr>
          <p:nvPr>
            <p:ph type="title"/>
          </p:nvPr>
        </p:nvSpPr>
        <p:spPr>
          <a:xfrm>
            <a:off x="594519" y="690153"/>
            <a:ext cx="11002962" cy="823913"/>
          </a:xfrm>
        </p:spPr>
        <p:txBody>
          <a:bodyPr>
            <a:normAutofit/>
          </a:bodyPr>
          <a:lstStyle/>
          <a:p>
            <a:r>
              <a:rPr lang="en-US" sz="4800" spc="300" dirty="0"/>
              <a:t>OpenScap CIS </a:t>
            </a:r>
            <a:r>
              <a:rPr lang="en-US" sz="4800" spc="300" dirty="0" err="1"/>
              <a:t>benchmarck</a:t>
            </a:r>
            <a:r>
              <a:rPr lang="en-US" sz="4800" spc="300" dirty="0"/>
              <a:t> report</a:t>
            </a:r>
            <a:endParaRPr lang="en-US" sz="4800" dirty="0"/>
          </a:p>
        </p:txBody>
      </p:sp>
      <p:sp>
        <p:nvSpPr>
          <p:cNvPr id="6" name="Slide Number Placeholder 5">
            <a:extLst>
              <a:ext uri="{FF2B5EF4-FFF2-40B4-BE49-F238E27FC236}">
                <a16:creationId xmlns:a16="http://schemas.microsoft.com/office/drawing/2014/main" id="{0754A059-0E4F-BC07-83BC-30BFF1243164}"/>
              </a:ext>
            </a:extLst>
          </p:cNvPr>
          <p:cNvSpPr>
            <a:spLocks noGrp="1"/>
          </p:cNvSpPr>
          <p:nvPr>
            <p:ph type="sldNum" sz="quarter" idx="11"/>
          </p:nvPr>
        </p:nvSpPr>
        <p:spPr/>
        <p:txBody>
          <a:bodyPr/>
          <a:lstStyle/>
          <a:p>
            <a:fld id="{8C2E478F-E849-4A8C-AF1F-CBCC78A7CBFA}" type="slidenum">
              <a:rPr lang="en-US" smtClean="0"/>
              <a:t>17</a:t>
            </a:fld>
            <a:endParaRPr lang="en-US" dirty="0"/>
          </a:p>
        </p:txBody>
      </p:sp>
      <p:pic>
        <p:nvPicPr>
          <p:cNvPr id="8" name="Picture 7">
            <a:extLst>
              <a:ext uri="{FF2B5EF4-FFF2-40B4-BE49-F238E27FC236}">
                <a16:creationId xmlns:a16="http://schemas.microsoft.com/office/drawing/2014/main" id="{45EE8543-9817-C51A-52AD-6F5663E1AFF3}"/>
              </a:ext>
            </a:extLst>
          </p:cNvPr>
          <p:cNvPicPr>
            <a:picLocks noChangeAspect="1"/>
          </p:cNvPicPr>
          <p:nvPr/>
        </p:nvPicPr>
        <p:blipFill>
          <a:blip r:embed="rId2"/>
          <a:stretch>
            <a:fillRect/>
          </a:stretch>
        </p:blipFill>
        <p:spPr>
          <a:xfrm>
            <a:off x="746184" y="1793057"/>
            <a:ext cx="4882552" cy="2078516"/>
          </a:xfrm>
          <a:prstGeom prst="rect">
            <a:avLst/>
          </a:prstGeom>
        </p:spPr>
      </p:pic>
      <p:pic>
        <p:nvPicPr>
          <p:cNvPr id="11" name="Picture 10">
            <a:extLst>
              <a:ext uri="{FF2B5EF4-FFF2-40B4-BE49-F238E27FC236}">
                <a16:creationId xmlns:a16="http://schemas.microsoft.com/office/drawing/2014/main" id="{34670598-06AB-77D6-3080-8D1291D5E74E}"/>
              </a:ext>
            </a:extLst>
          </p:cNvPr>
          <p:cNvPicPr>
            <a:picLocks noChangeAspect="1"/>
          </p:cNvPicPr>
          <p:nvPr/>
        </p:nvPicPr>
        <p:blipFill>
          <a:blip r:embed="rId3"/>
          <a:stretch>
            <a:fillRect/>
          </a:stretch>
        </p:blipFill>
        <p:spPr>
          <a:xfrm>
            <a:off x="6563266" y="1793057"/>
            <a:ext cx="4666891" cy="2078516"/>
          </a:xfrm>
          <a:prstGeom prst="rect">
            <a:avLst/>
          </a:prstGeom>
        </p:spPr>
      </p:pic>
      <p:pic>
        <p:nvPicPr>
          <p:cNvPr id="13" name="Picture 12">
            <a:extLst>
              <a:ext uri="{FF2B5EF4-FFF2-40B4-BE49-F238E27FC236}">
                <a16:creationId xmlns:a16="http://schemas.microsoft.com/office/drawing/2014/main" id="{F650282D-DE05-35A3-5379-94B2ECFE53D3}"/>
              </a:ext>
            </a:extLst>
          </p:cNvPr>
          <p:cNvPicPr>
            <a:picLocks noChangeAspect="1"/>
          </p:cNvPicPr>
          <p:nvPr/>
        </p:nvPicPr>
        <p:blipFill>
          <a:blip r:embed="rId4"/>
          <a:stretch>
            <a:fillRect/>
          </a:stretch>
        </p:blipFill>
        <p:spPr>
          <a:xfrm>
            <a:off x="3866072" y="4150564"/>
            <a:ext cx="4666891" cy="2017283"/>
          </a:xfrm>
          <a:prstGeom prst="rect">
            <a:avLst/>
          </a:prstGeom>
        </p:spPr>
      </p:pic>
    </p:spTree>
    <p:extLst>
      <p:ext uri="{BB962C8B-B14F-4D97-AF65-F5344CB8AC3E}">
        <p14:creationId xmlns:p14="http://schemas.microsoft.com/office/powerpoint/2010/main" val="296251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95D3B-6584-49C3-D39D-05F1DF3B69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9AB0CE-E15B-41C1-5AA2-BD5004CE7C67}"/>
              </a:ext>
            </a:extLst>
          </p:cNvPr>
          <p:cNvSpPr>
            <a:spLocks noGrp="1"/>
          </p:cNvSpPr>
          <p:nvPr>
            <p:ph type="title"/>
          </p:nvPr>
        </p:nvSpPr>
        <p:spPr>
          <a:xfrm>
            <a:off x="6096000" y="1767703"/>
            <a:ext cx="5251450" cy="1661297"/>
          </a:xfrm>
        </p:spPr>
        <p:txBody>
          <a:bodyPr>
            <a:normAutofit fontScale="90000"/>
          </a:bodyPr>
          <a:lstStyle/>
          <a:p>
            <a:r>
              <a:rPr lang="en-US" dirty="0"/>
              <a:t>Future scope</a:t>
            </a:r>
          </a:p>
        </p:txBody>
      </p:sp>
      <p:pic>
        <p:nvPicPr>
          <p:cNvPr id="13" name="Picture Placeholder 12" descr="close up of computer on top of table against a brick wall">
            <a:extLst>
              <a:ext uri="{FF2B5EF4-FFF2-40B4-BE49-F238E27FC236}">
                <a16:creationId xmlns:a16="http://schemas.microsoft.com/office/drawing/2014/main" id="{0F41C085-D87A-7AE5-6D0F-855665584663}"/>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79D83988-62C3-5541-B366-4615D45D8C66}"/>
              </a:ext>
            </a:extLst>
          </p:cNvPr>
          <p:cNvSpPr>
            <a:spLocks noGrp="1"/>
          </p:cNvSpPr>
          <p:nvPr>
            <p:ph type="sldNum" sz="quarter" idx="12"/>
          </p:nvPr>
        </p:nvSpPr>
        <p:spPr/>
        <p:txBody>
          <a:bodyPr/>
          <a:lstStyle/>
          <a:p>
            <a:fld id="{8C2E478F-E849-4A8C-AF1F-CBCC78A7CBFA}" type="slidenum">
              <a:rPr lang="en-US" smtClean="0"/>
              <a:t>18</a:t>
            </a:fld>
            <a:endParaRPr lang="en-US" dirty="0"/>
          </a:p>
        </p:txBody>
      </p:sp>
    </p:spTree>
    <p:extLst>
      <p:ext uri="{BB962C8B-B14F-4D97-AF65-F5344CB8AC3E}">
        <p14:creationId xmlns:p14="http://schemas.microsoft.com/office/powerpoint/2010/main" val="283525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endParaRPr lang="en-US" dirty="0"/>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a:bodyPr>
          <a:lstStyle/>
          <a:p>
            <a:r>
              <a:rPr lang="en-IN" dirty="0"/>
              <a:t>Scheduled Scans &amp; Alerts</a:t>
            </a:r>
          </a:p>
          <a:p>
            <a:r>
              <a:rPr lang="en-US" dirty="0"/>
              <a:t>More In-Depth Scanning and Report Generation</a:t>
            </a:r>
          </a:p>
          <a:p>
            <a:r>
              <a:rPr lang="en-US" dirty="0"/>
              <a:t>System Telemetry and </a:t>
            </a:r>
            <a:r>
              <a:rPr lang="en-IN" dirty="0"/>
              <a:t>Graphical Data Visualization </a:t>
            </a:r>
            <a:endParaRPr lang="en-US" dirty="0"/>
          </a:p>
          <a:p>
            <a:r>
              <a:rPr lang="en-IN" dirty="0"/>
              <a:t>Role-based access for teams.</a:t>
            </a:r>
          </a:p>
          <a:p>
            <a:r>
              <a:rPr lang="en-IN" dirty="0"/>
              <a:t>Email/Slack Notifications</a:t>
            </a:r>
          </a:p>
          <a:p>
            <a:r>
              <a:rPr lang="en-US" dirty="0"/>
              <a:t>Data Aggregation Enhancements</a:t>
            </a: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D1D12-33DB-558B-CB5F-4509DE86308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368A9CD-A999-E69A-3F4D-B3FA21296318}"/>
              </a:ext>
            </a:extLst>
          </p:cNvPr>
          <p:cNvSpPr>
            <a:spLocks noGrp="1"/>
          </p:cNvSpPr>
          <p:nvPr>
            <p:ph type="title"/>
          </p:nvPr>
        </p:nvSpPr>
        <p:spPr/>
        <p:txBody>
          <a:bodyPr/>
          <a:lstStyle/>
          <a:p>
            <a:r>
              <a:rPr lang="en-US" dirty="0"/>
              <a:t>The team</a:t>
            </a:r>
          </a:p>
        </p:txBody>
      </p:sp>
      <p:pic>
        <p:nvPicPr>
          <p:cNvPr id="5" name="Picture Placeholder 4" descr="table with various people working on their laptops">
            <a:extLst>
              <a:ext uri="{FF2B5EF4-FFF2-40B4-BE49-F238E27FC236}">
                <a16:creationId xmlns:a16="http://schemas.microsoft.com/office/drawing/2014/main" id="{57DE04AA-3582-3037-9B31-0F395111F31B}"/>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F5771070-17CC-738C-06D8-3C2ED3B98E6B}"/>
              </a:ext>
            </a:extLst>
          </p:cNvPr>
          <p:cNvSpPr>
            <a:spLocks noGrp="1"/>
          </p:cNvSpPr>
          <p:nvPr>
            <p:ph type="body" sz="quarter" idx="16"/>
          </p:nvPr>
        </p:nvSpPr>
        <p:spPr>
          <a:xfrm>
            <a:off x="6225539" y="1546138"/>
            <a:ext cx="3017520" cy="464871"/>
          </a:xfrm>
        </p:spPr>
        <p:txBody>
          <a:bodyPr/>
          <a:lstStyle/>
          <a:p>
            <a:r>
              <a:rPr lang="en-US" dirty="0"/>
              <a:t>Group 4</a:t>
            </a:r>
          </a:p>
        </p:txBody>
      </p:sp>
      <p:sp>
        <p:nvSpPr>
          <p:cNvPr id="4" name="Slide Number Placeholder 3">
            <a:extLst>
              <a:ext uri="{FF2B5EF4-FFF2-40B4-BE49-F238E27FC236}">
                <a16:creationId xmlns:a16="http://schemas.microsoft.com/office/drawing/2014/main" id="{03F07E62-4408-7855-9076-4EA80234AED8}"/>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Content Placeholder 2">
            <a:extLst>
              <a:ext uri="{FF2B5EF4-FFF2-40B4-BE49-F238E27FC236}">
                <a16:creationId xmlns:a16="http://schemas.microsoft.com/office/drawing/2014/main" id="{A2DFBD88-40AF-ED31-8E43-16564C0555AD}"/>
              </a:ext>
            </a:extLst>
          </p:cNvPr>
          <p:cNvSpPr>
            <a:spLocks noGrp="1"/>
          </p:cNvSpPr>
          <p:nvPr>
            <p:ph idx="1"/>
          </p:nvPr>
        </p:nvSpPr>
        <p:spPr>
          <a:xfrm>
            <a:off x="6095999" y="2489066"/>
            <a:ext cx="4646246" cy="2218585"/>
          </a:xfrm>
        </p:spPr>
        <p:txBody>
          <a:bodyPr/>
          <a:lstStyle/>
          <a:p>
            <a:r>
              <a:rPr lang="en-US" dirty="0"/>
              <a:t>PRIYANSHU DAS</a:t>
            </a:r>
          </a:p>
          <a:p>
            <a:r>
              <a:rPr lang="en-US" dirty="0"/>
              <a:t>ASHISH SRIVASTAVA</a:t>
            </a:r>
          </a:p>
          <a:p>
            <a:r>
              <a:rPr lang="en-US" dirty="0"/>
              <a:t>RAKESH CHOUDHARY</a:t>
            </a:r>
          </a:p>
          <a:p>
            <a:r>
              <a:rPr lang="en-US" dirty="0"/>
              <a:t>HARISH</a:t>
            </a:r>
            <a:endParaRPr lang="en-IN" dirty="0"/>
          </a:p>
        </p:txBody>
      </p:sp>
    </p:spTree>
    <p:extLst>
      <p:ext uri="{BB962C8B-B14F-4D97-AF65-F5344CB8AC3E}">
        <p14:creationId xmlns:p14="http://schemas.microsoft.com/office/powerpoint/2010/main" val="780088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AB95-A2A7-5E67-65C9-729589BF7A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7CD37-7414-5395-BC6B-DF46107022FB}"/>
              </a:ext>
            </a:extLst>
          </p:cNvPr>
          <p:cNvSpPr>
            <a:spLocks noGrp="1"/>
          </p:cNvSpPr>
          <p:nvPr>
            <p:ph type="title"/>
          </p:nvPr>
        </p:nvSpPr>
        <p:spPr/>
        <p:txBody>
          <a:bodyPr>
            <a:normAutofit fontScale="90000"/>
          </a:bodyPr>
          <a:lstStyle/>
          <a:p>
            <a:r>
              <a:rPr lang="en-US" dirty="0"/>
              <a:t>Any Questions?</a:t>
            </a:r>
          </a:p>
        </p:txBody>
      </p:sp>
      <p:pic>
        <p:nvPicPr>
          <p:cNvPr id="13" name="Picture Placeholder 12" descr="close up of computer on top of table against a brick wall">
            <a:extLst>
              <a:ext uri="{FF2B5EF4-FFF2-40B4-BE49-F238E27FC236}">
                <a16:creationId xmlns:a16="http://schemas.microsoft.com/office/drawing/2014/main" id="{891AA3B5-1EA5-4852-B4CF-456AE9E2504E}"/>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A6B1CE59-5DA5-5A64-8108-09458ED87F23}"/>
              </a:ext>
            </a:extLst>
          </p:cNvPr>
          <p:cNvSpPr>
            <a:spLocks noGrp="1"/>
          </p:cNvSpPr>
          <p:nvPr>
            <p:ph type="sldNum" sz="quarter" idx="12"/>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3521016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588194" y="2771730"/>
            <a:ext cx="10787270" cy="830649"/>
          </a:xfrm>
        </p:spPr>
        <p:txBody>
          <a:bodyPr>
            <a:noAutofit/>
          </a:bodyPr>
          <a:lstStyle/>
          <a:p>
            <a:r>
              <a:rPr lang="en-US" sz="8000" spc="300" dirty="0"/>
              <a:t>THANK YOU</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CYBER EDGE</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IN" dirty="0"/>
              <a:t>Problem Statement</a:t>
            </a:r>
          </a:p>
          <a:p>
            <a:r>
              <a:rPr lang="en-IN" dirty="0"/>
              <a:t>Proposed Solution</a:t>
            </a:r>
            <a:endParaRPr lang="en-US" dirty="0"/>
          </a:p>
          <a:p>
            <a:r>
              <a:rPr lang="en-IN" dirty="0"/>
              <a:t>Technical Details </a:t>
            </a:r>
          </a:p>
          <a:p>
            <a:r>
              <a:rPr lang="en-IN" dirty="0"/>
              <a:t>Demo</a:t>
            </a:r>
          </a:p>
          <a:p>
            <a:r>
              <a:rPr lang="en-IN" dirty="0"/>
              <a:t>Further Scope</a:t>
            </a:r>
          </a:p>
          <a:p>
            <a:r>
              <a:rPr lang="en-IN" dirty="0"/>
              <a:t>Q&amp;A</a:t>
            </a:r>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IN" dirty="0"/>
              <a:t>Problem Statement</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Objective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644342"/>
            <a:ext cx="5566913" cy="2824806"/>
          </a:xfrm>
        </p:spPr>
        <p:txBody>
          <a:bodyPr>
            <a:normAutofit/>
          </a:bodyPr>
          <a:lstStyle/>
          <a:p>
            <a:pPr marL="0" indent="0">
              <a:lnSpc>
                <a:spcPct val="100000"/>
              </a:lnSpc>
              <a:buNone/>
            </a:pPr>
            <a:r>
              <a:rPr lang="en-US" dirty="0"/>
              <a:t>Managing the security posture of multiple servers and virtual machines (VMs) in an enterprise environment is challenging. Administrators often struggle to keep track of security vulnerabilities, outdated software, and unpatched systems.</a:t>
            </a:r>
          </a:p>
          <a:p>
            <a:pPr marL="0" indent="0">
              <a:lnSpc>
                <a:spcPct val="100000"/>
              </a:lnSpc>
              <a:buNone/>
            </a:pPr>
            <a:r>
              <a:rPr lang="en-US" dirty="0"/>
              <a:t>Additionally, conducting compliance checks using OpenSCAP and CIS benchmarks requires manual intervention, making it inefficient and error-prone. There is a need for an automated, centralized, and user-friendly solution that provides real-time security insights and compliance reports for all managed servers.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Proposed</a:t>
            </a:r>
            <a:br>
              <a:rPr lang="en-US" dirty="0"/>
            </a:br>
            <a:r>
              <a:rPr lang="en-US" dirty="0"/>
              <a:t>solution</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5904B-1ED0-2C8C-B2E6-F905070EACD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BCA1160-759B-A412-50DA-4A0AF2DECAB8}"/>
              </a:ext>
            </a:extLst>
          </p:cNvPr>
          <p:cNvSpPr>
            <a:spLocks noGrp="1"/>
          </p:cNvSpPr>
          <p:nvPr>
            <p:ph type="title"/>
          </p:nvPr>
        </p:nvSpPr>
        <p:spPr/>
        <p:txBody>
          <a:bodyPr/>
          <a:lstStyle/>
          <a:p>
            <a:r>
              <a:rPr lang="en-IN" dirty="0"/>
              <a:t>solution</a:t>
            </a:r>
          </a:p>
        </p:txBody>
      </p:sp>
      <p:pic>
        <p:nvPicPr>
          <p:cNvPr id="5" name="Picture Placeholder 4" descr="table with various people working on their laptops">
            <a:extLst>
              <a:ext uri="{FF2B5EF4-FFF2-40B4-BE49-F238E27FC236}">
                <a16:creationId xmlns:a16="http://schemas.microsoft.com/office/drawing/2014/main" id="{8A3D1FF7-A314-7CA3-1F9C-09130401B59C}"/>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9" name="Content Placeholder 8">
            <a:extLst>
              <a:ext uri="{FF2B5EF4-FFF2-40B4-BE49-F238E27FC236}">
                <a16:creationId xmlns:a16="http://schemas.microsoft.com/office/drawing/2014/main" id="{D3557C68-6EAE-CD9F-1854-52CC34F6C899}"/>
              </a:ext>
            </a:extLst>
          </p:cNvPr>
          <p:cNvSpPr>
            <a:spLocks noGrp="1"/>
          </p:cNvSpPr>
          <p:nvPr>
            <p:ph idx="1"/>
          </p:nvPr>
        </p:nvSpPr>
        <p:spPr>
          <a:xfrm>
            <a:off x="6095999" y="1704063"/>
            <a:ext cx="5566913" cy="3627062"/>
          </a:xfrm>
        </p:spPr>
        <p:txBody>
          <a:bodyPr>
            <a:normAutofit/>
          </a:bodyPr>
          <a:lstStyle/>
          <a:p>
            <a:pPr marL="0" indent="0">
              <a:lnSpc>
                <a:spcPct val="100000"/>
              </a:lnSpc>
              <a:buNone/>
            </a:pPr>
            <a:r>
              <a:rPr lang="en-US" dirty="0"/>
              <a:t>The </a:t>
            </a:r>
            <a:r>
              <a:rPr lang="en-US" b="1" dirty="0"/>
              <a:t>Security-Centric Server &amp; VM Management Tool</a:t>
            </a:r>
            <a:r>
              <a:rPr lang="en-US" dirty="0"/>
              <a:t> is a web-based platform that enables administrators to monitor and enforce security best practices across multiple servers. It consists of the following components:</a:t>
            </a:r>
          </a:p>
          <a:p>
            <a:pPr>
              <a:lnSpc>
                <a:spcPct val="100000"/>
              </a:lnSpc>
            </a:pPr>
            <a:r>
              <a:rPr lang="en-IN" dirty="0"/>
              <a:t>React-based Web Dashboard</a:t>
            </a:r>
          </a:p>
          <a:p>
            <a:pPr>
              <a:lnSpc>
                <a:spcPct val="100000"/>
              </a:lnSpc>
            </a:pPr>
            <a:r>
              <a:rPr lang="en-IN" dirty="0"/>
              <a:t>Host Agent (Backend Server)</a:t>
            </a:r>
            <a:endParaRPr lang="en-US" dirty="0"/>
          </a:p>
          <a:p>
            <a:pPr>
              <a:lnSpc>
                <a:spcPct val="100000"/>
              </a:lnSpc>
            </a:pPr>
            <a:r>
              <a:rPr lang="en-IN" dirty="0"/>
              <a:t>Guest Agent (Client Script)</a:t>
            </a:r>
            <a:endParaRPr lang="en-US" dirty="0"/>
          </a:p>
          <a:p>
            <a:pPr marL="0" indent="0">
              <a:lnSpc>
                <a:spcPct val="100000"/>
              </a:lnSpc>
              <a:buNone/>
            </a:pPr>
            <a:endParaRPr lang="en-US" dirty="0"/>
          </a:p>
        </p:txBody>
      </p:sp>
      <p:sp>
        <p:nvSpPr>
          <p:cNvPr id="4" name="Slide Number Placeholder 3">
            <a:extLst>
              <a:ext uri="{FF2B5EF4-FFF2-40B4-BE49-F238E27FC236}">
                <a16:creationId xmlns:a16="http://schemas.microsoft.com/office/drawing/2014/main" id="{FDB5A597-FA02-E419-DE8E-86BBEE54BE15}"/>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339889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9A6D-D2A8-5A7B-3896-A1933333B0F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819FEFC-F81C-7175-372C-6E57AB6171F1}"/>
              </a:ext>
            </a:extLst>
          </p:cNvPr>
          <p:cNvSpPr>
            <a:spLocks noGrp="1"/>
          </p:cNvSpPr>
          <p:nvPr>
            <p:ph type="title"/>
          </p:nvPr>
        </p:nvSpPr>
        <p:spPr>
          <a:xfrm>
            <a:off x="6095999" y="612040"/>
            <a:ext cx="5897218" cy="884238"/>
          </a:xfrm>
        </p:spPr>
        <p:txBody>
          <a:bodyPr/>
          <a:lstStyle/>
          <a:p>
            <a:r>
              <a:rPr lang="en-IN" dirty="0"/>
              <a:t>Feature Breakdown</a:t>
            </a:r>
          </a:p>
        </p:txBody>
      </p:sp>
      <p:pic>
        <p:nvPicPr>
          <p:cNvPr id="5" name="Picture Placeholder 4" descr="table with various people working on their laptops">
            <a:extLst>
              <a:ext uri="{FF2B5EF4-FFF2-40B4-BE49-F238E27FC236}">
                <a16:creationId xmlns:a16="http://schemas.microsoft.com/office/drawing/2014/main" id="{2B1878C3-F15B-E56B-CA32-9DE2225A5D53}"/>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4" name="Slide Number Placeholder 3">
            <a:extLst>
              <a:ext uri="{FF2B5EF4-FFF2-40B4-BE49-F238E27FC236}">
                <a16:creationId xmlns:a16="http://schemas.microsoft.com/office/drawing/2014/main" id="{B76F3404-BB81-70A3-9DD1-CE803995F6F0}"/>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Rectangle 2">
            <a:extLst>
              <a:ext uri="{FF2B5EF4-FFF2-40B4-BE49-F238E27FC236}">
                <a16:creationId xmlns:a16="http://schemas.microsoft.com/office/drawing/2014/main" id="{6D10EB88-4AA1-B76C-43F7-1DE79EBCA162}"/>
              </a:ext>
            </a:extLst>
          </p:cNvPr>
          <p:cNvSpPr>
            <a:spLocks noGrp="1" noChangeArrowheads="1"/>
          </p:cNvSpPr>
          <p:nvPr>
            <p:ph idx="1"/>
          </p:nvPr>
        </p:nvSpPr>
        <p:spPr bwMode="auto">
          <a:xfrm>
            <a:off x="6095999" y="1496278"/>
            <a:ext cx="5783956"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lang="en-US" sz="2000" dirty="0"/>
              <a:t>📝 </a:t>
            </a:r>
            <a:r>
              <a:rPr lang="en-US" sz="2000" b="1" dirty="0"/>
              <a:t>OpenSCAP Hardening Reports</a:t>
            </a:r>
            <a:r>
              <a:rPr lang="en-US" sz="2000" dirty="0"/>
              <a:t> </a:t>
            </a:r>
          </a:p>
          <a:p>
            <a:pPr marL="457200" lvl="1" indent="0" eaLnBrk="0" fontAlgn="base" hangingPunct="0">
              <a:lnSpc>
                <a:spcPct val="100000"/>
              </a:lnSpc>
              <a:spcBef>
                <a:spcPct val="0"/>
              </a:spcBef>
              <a:spcAft>
                <a:spcPct val="0"/>
              </a:spcAft>
              <a:buFontTx/>
              <a:buChar char="•"/>
            </a:pPr>
            <a:r>
              <a:rPr lang="en-US" sz="1800" dirty="0"/>
              <a:t> Runs compliance scans and sends results to the host.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Open Ports Scan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 Lists open network ports.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Patching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 Checks for available updates.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Antivirus Status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 Verifies AV software status.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Encryption Check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 Identifies disk encryption status.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Third-Party Software Inventory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 Lists installed packages.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149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08B2C-4AD7-9514-CA16-8227F4D4CDD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A1D8541-6F6B-4F31-A672-B9DE17D55C21}"/>
              </a:ext>
            </a:extLst>
          </p:cNvPr>
          <p:cNvSpPr>
            <a:spLocks noGrp="1"/>
          </p:cNvSpPr>
          <p:nvPr>
            <p:ph type="title"/>
          </p:nvPr>
        </p:nvSpPr>
        <p:spPr>
          <a:xfrm>
            <a:off x="6095999" y="672422"/>
            <a:ext cx="5897218" cy="884238"/>
          </a:xfrm>
        </p:spPr>
        <p:txBody>
          <a:bodyPr/>
          <a:lstStyle/>
          <a:p>
            <a:r>
              <a:rPr lang="en-IN" dirty="0"/>
              <a:t>Key benefits</a:t>
            </a:r>
          </a:p>
        </p:txBody>
      </p:sp>
      <p:pic>
        <p:nvPicPr>
          <p:cNvPr id="5" name="Picture Placeholder 4" descr="table with various people working on their laptops">
            <a:extLst>
              <a:ext uri="{FF2B5EF4-FFF2-40B4-BE49-F238E27FC236}">
                <a16:creationId xmlns:a16="http://schemas.microsoft.com/office/drawing/2014/main" id="{9EBD3CA8-7E40-338D-ADC0-515523C8C48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9" name="Content Placeholder 8">
            <a:extLst>
              <a:ext uri="{FF2B5EF4-FFF2-40B4-BE49-F238E27FC236}">
                <a16:creationId xmlns:a16="http://schemas.microsoft.com/office/drawing/2014/main" id="{C1BA96EB-B203-6250-C496-65124CD9AF40}"/>
              </a:ext>
            </a:extLst>
          </p:cNvPr>
          <p:cNvSpPr>
            <a:spLocks noGrp="1"/>
          </p:cNvSpPr>
          <p:nvPr>
            <p:ph idx="1"/>
          </p:nvPr>
        </p:nvSpPr>
        <p:spPr>
          <a:xfrm>
            <a:off x="6095999" y="1759790"/>
            <a:ext cx="5566913" cy="4295954"/>
          </a:xfrm>
        </p:spPr>
        <p:txBody>
          <a:bodyPr>
            <a:normAutofit/>
          </a:bodyPr>
          <a:lstStyle/>
          <a:p>
            <a:pPr marL="0" indent="0">
              <a:lnSpc>
                <a:spcPct val="100000"/>
              </a:lnSpc>
              <a:buNone/>
            </a:pPr>
            <a:r>
              <a:rPr lang="en-IN" dirty="0"/>
              <a:t>✅ </a:t>
            </a:r>
            <a:r>
              <a:rPr lang="en-IN" b="1" dirty="0"/>
              <a:t>Centralized Security Management</a:t>
            </a:r>
            <a:r>
              <a:rPr lang="en-IN" dirty="0"/>
              <a:t>: Monitor multiple servers from a single dashboard.</a:t>
            </a:r>
          </a:p>
          <a:p>
            <a:pPr marL="0" indent="0">
              <a:lnSpc>
                <a:spcPct val="100000"/>
              </a:lnSpc>
              <a:buNone/>
            </a:pPr>
            <a:br>
              <a:rPr lang="en-IN" dirty="0"/>
            </a:br>
            <a:r>
              <a:rPr lang="en-IN" dirty="0"/>
              <a:t>✅ </a:t>
            </a:r>
            <a:r>
              <a:rPr lang="en-IN" b="1" dirty="0"/>
              <a:t>Automated Compliance Reporting</a:t>
            </a:r>
            <a:r>
              <a:rPr lang="en-IN" dirty="0"/>
              <a:t>: Uses OpenSCAP with CIS benchmarks for security hardening.</a:t>
            </a:r>
            <a:br>
              <a:rPr lang="en-IN" dirty="0"/>
            </a:br>
            <a:endParaRPr lang="en-IN" dirty="0"/>
          </a:p>
          <a:p>
            <a:pPr marL="0" indent="0">
              <a:lnSpc>
                <a:spcPct val="100000"/>
              </a:lnSpc>
              <a:buNone/>
            </a:pPr>
            <a:r>
              <a:rPr lang="en-IN" dirty="0"/>
              <a:t>✅ </a:t>
            </a:r>
            <a:r>
              <a:rPr lang="en-IN" b="1" dirty="0"/>
              <a:t>Real-time Insights</a:t>
            </a:r>
            <a:r>
              <a:rPr lang="en-IN" dirty="0"/>
              <a:t>: Helps administrators quickly identify and address vulnerabilities.</a:t>
            </a:r>
            <a:br>
              <a:rPr lang="en-IN" dirty="0"/>
            </a:br>
            <a:endParaRPr lang="en-IN" dirty="0"/>
          </a:p>
          <a:p>
            <a:pPr marL="0" indent="0">
              <a:lnSpc>
                <a:spcPct val="100000"/>
              </a:lnSpc>
              <a:buNone/>
            </a:pPr>
            <a:r>
              <a:rPr lang="en-IN" dirty="0"/>
              <a:t>✅ </a:t>
            </a:r>
            <a:r>
              <a:rPr lang="en-IN" b="1" dirty="0"/>
              <a:t>User-friendly Interface</a:t>
            </a:r>
            <a:r>
              <a:rPr lang="en-IN" dirty="0"/>
              <a:t>: Provides a clean and intuitive UI for easy navigation.</a:t>
            </a:r>
            <a:br>
              <a:rPr lang="en-IN" dirty="0"/>
            </a:br>
            <a:endParaRPr lang="en-IN" dirty="0"/>
          </a:p>
          <a:p>
            <a:pPr marL="0" indent="0">
              <a:lnSpc>
                <a:spcPct val="100000"/>
              </a:lnSpc>
              <a:buNone/>
            </a:pPr>
            <a:r>
              <a:rPr lang="en-IN" dirty="0"/>
              <a:t>✅ </a:t>
            </a:r>
            <a:r>
              <a:rPr lang="en-IN" b="1" dirty="0"/>
              <a:t>Lightweight &amp; Efficient</a:t>
            </a:r>
            <a:r>
              <a:rPr lang="en-IN" dirty="0"/>
              <a:t>: Uses SQLite, React, and Node.js for a scalable and low-resource solution.</a:t>
            </a:r>
            <a:endParaRPr lang="en-US" dirty="0"/>
          </a:p>
        </p:txBody>
      </p:sp>
      <p:sp>
        <p:nvSpPr>
          <p:cNvPr id="4" name="Slide Number Placeholder 3">
            <a:extLst>
              <a:ext uri="{FF2B5EF4-FFF2-40B4-BE49-F238E27FC236}">
                <a16:creationId xmlns:a16="http://schemas.microsoft.com/office/drawing/2014/main" id="{6F482DB7-D944-FC41-A2B8-273B12C95A47}"/>
              </a:ext>
            </a:extLst>
          </p:cNvPr>
          <p:cNvSpPr>
            <a:spLocks noGrp="1"/>
          </p:cNvSpPr>
          <p:nvPr>
            <p:ph type="sldNum" sz="quarter" idx="4"/>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3405399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594519" y="612516"/>
            <a:ext cx="11002962" cy="823913"/>
          </a:xfrm>
        </p:spPr>
        <p:txBody>
          <a:bodyPr>
            <a:normAutofit/>
          </a:bodyPr>
          <a:lstStyle/>
          <a:p>
            <a:r>
              <a:rPr lang="en-US" dirty="0"/>
              <a:t>High level design</a:t>
            </a:r>
            <a:endParaRPr lang="en-US" sz="4800" dirty="0"/>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5" name="Picture 4">
            <a:extLst>
              <a:ext uri="{FF2B5EF4-FFF2-40B4-BE49-F238E27FC236}">
                <a16:creationId xmlns:a16="http://schemas.microsoft.com/office/drawing/2014/main" id="{F38EEE04-8C02-A0F3-D79F-E9627354F963}"/>
              </a:ext>
            </a:extLst>
          </p:cNvPr>
          <p:cNvPicPr>
            <a:picLocks noChangeAspect="1"/>
          </p:cNvPicPr>
          <p:nvPr/>
        </p:nvPicPr>
        <p:blipFill>
          <a:blip r:embed="rId2"/>
          <a:stretch>
            <a:fillRect/>
          </a:stretch>
        </p:blipFill>
        <p:spPr>
          <a:xfrm>
            <a:off x="1511060" y="1645038"/>
            <a:ext cx="9169879" cy="4762880"/>
          </a:xfrm>
          <a:prstGeom prst="rect">
            <a:avLst/>
          </a:prstGeom>
        </p:spPr>
      </p:pic>
    </p:spTree>
    <p:extLst>
      <p:ext uri="{BB962C8B-B14F-4D97-AF65-F5344CB8AC3E}">
        <p14:creationId xmlns:p14="http://schemas.microsoft.com/office/powerpoint/2010/main" val="277909568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91</TotalTime>
  <Words>405</Words>
  <Application>Microsoft Office PowerPoint</Application>
  <PresentationFormat>Widescreen</PresentationFormat>
  <Paragraphs>96</Paragraphs>
  <Slides>21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Biome Light</vt:lpstr>
      <vt:lpstr>Calibri</vt:lpstr>
      <vt:lpstr>Calibri Light</vt:lpstr>
      <vt:lpstr>Wingdings</vt:lpstr>
      <vt:lpstr>Office Theme</vt:lpstr>
      <vt:lpstr>CYBER edge</vt:lpstr>
      <vt:lpstr>The team</vt:lpstr>
      <vt:lpstr>Agenda</vt:lpstr>
      <vt:lpstr>Problem Statement</vt:lpstr>
      <vt:lpstr>Proposed solution</vt:lpstr>
      <vt:lpstr>solution</vt:lpstr>
      <vt:lpstr>Feature Breakdown</vt:lpstr>
      <vt:lpstr>Key benefits</vt:lpstr>
      <vt:lpstr>High level design</vt:lpstr>
      <vt:lpstr>Technical details</vt:lpstr>
      <vt:lpstr>System design</vt:lpstr>
      <vt:lpstr>Tech stack</vt:lpstr>
      <vt:lpstr>demo</vt:lpstr>
      <vt:lpstr>login page</vt:lpstr>
      <vt:lpstr>Dashboard</vt:lpstr>
      <vt:lpstr>reports</vt:lpstr>
      <vt:lpstr>OpenScap CIS benchmarck report</vt:lpstr>
      <vt:lpstr>Future scope</vt:lpstr>
      <vt:lpstr>PowerPoint Presentation</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PRIYANSHU DAS</dc:creator>
  <cp:lastModifiedBy>PRIYANSHU DAS</cp:lastModifiedBy>
  <cp:revision>23</cp:revision>
  <dcterms:created xsi:type="dcterms:W3CDTF">2025-03-10T07:06:27Z</dcterms:created>
  <dcterms:modified xsi:type="dcterms:W3CDTF">2025-03-10T10:52:23Z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